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</p:sldIdLst>
  <p:sldSz cy="6858000" cx="9144000"/>
  <p:notesSz cx="6858000" cy="9144000"/>
  <p:embeddedFontLst>
    <p:embeddedFont>
      <p:font typeface="Barlow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hYjkJU03CZYB0BqcHuMC9qqvYv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6CE806B-0F74-4759-872F-295B5B3697F2}">
  <a:tblStyle styleId="{26CE806B-0F74-4759-872F-295B5B3697F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arlow-bold.fntdata"/><Relationship Id="rId10" Type="http://schemas.openxmlformats.org/officeDocument/2006/relationships/font" Target="fonts/Barlow-regular.fntdata"/><Relationship Id="rId13" Type="http://schemas.openxmlformats.org/officeDocument/2006/relationships/font" Target="fonts/Barlow-boldItalic.fntdata"/><Relationship Id="rId12" Type="http://schemas.openxmlformats.org/officeDocument/2006/relationships/font" Target="fonts/Barlow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5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5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6" name="Google Shape;46;p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5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5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9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11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3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13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13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87675" y="6012451"/>
            <a:ext cx="1558399" cy="5771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/>
          <p:nvPr/>
        </p:nvSpPr>
        <p:spPr>
          <a:xfrm>
            <a:off x="1180000" y="2076875"/>
            <a:ext cx="5951700" cy="15576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E9C46A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 amt="70000"/>
          </a:blip>
          <a:srcRect b="13726" l="63554" r="28385" t="23478"/>
          <a:stretch/>
        </p:blipFill>
        <p:spPr>
          <a:xfrm rot="1548595">
            <a:off x="577143" y="891949"/>
            <a:ext cx="647840" cy="198080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 txBox="1"/>
          <p:nvPr>
            <p:ph type="ctrTitle"/>
          </p:nvPr>
        </p:nvSpPr>
        <p:spPr>
          <a:xfrm>
            <a:off x="1335250" y="2343125"/>
            <a:ext cx="5865000" cy="1177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40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Design Thinking: </a:t>
            </a:r>
            <a:endParaRPr b="1" sz="40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400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Upcycle Your Life!</a:t>
            </a:r>
            <a:endParaRPr b="1" sz="400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8" name="Google Shape;58;p1"/>
          <p:cNvSpPr txBox="1"/>
          <p:nvPr>
            <p:ph idx="1" type="subTitle"/>
          </p:nvPr>
        </p:nvSpPr>
        <p:spPr>
          <a:xfrm>
            <a:off x="914175" y="1457150"/>
            <a:ext cx="49479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b="1" lang="en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Your October Learning Challenge</a:t>
            </a:r>
            <a:endParaRPr b="1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1218975" y="3865725"/>
            <a:ext cx="2190000" cy="903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1390275" y="4009875"/>
            <a:ext cx="1870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Your Name:</a:t>
            </a:r>
            <a:endParaRPr b="1" i="0" sz="1400" u="none" cap="none" strike="noStrike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3580925" y="3865725"/>
            <a:ext cx="1623300" cy="903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3752225" y="4009875"/>
            <a:ext cx="1241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Your Grade:</a:t>
            </a:r>
            <a:endParaRPr b="1" i="0" sz="1400" u="none" cap="none" strike="noStrike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5376175" y="3865725"/>
            <a:ext cx="2190000" cy="9039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E9C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5547475" y="4009875"/>
            <a:ext cx="1870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Your Teacher:</a:t>
            </a:r>
            <a:endParaRPr b="1" i="0" sz="1400" u="none" cap="none" strike="noStrike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0" y="0"/>
            <a:ext cx="9144000" cy="148500"/>
          </a:xfrm>
          <a:prstGeom prst="rect">
            <a:avLst/>
          </a:prstGeom>
          <a:solidFill>
            <a:srgbClr val="2A9D8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1"/>
          <p:cNvPicPr preferRelativeResize="0"/>
          <p:nvPr/>
        </p:nvPicPr>
        <p:blipFill rotWithShape="1">
          <a:blip r:embed="rId4">
            <a:alphaModFix/>
          </a:blip>
          <a:srcRect b="20895" l="0" r="0" t="24143"/>
          <a:stretch/>
        </p:blipFill>
        <p:spPr>
          <a:xfrm>
            <a:off x="5667925" y="836550"/>
            <a:ext cx="2974200" cy="16344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"/>
          <p:cNvSpPr/>
          <p:nvPr/>
        </p:nvSpPr>
        <p:spPr>
          <a:xfrm>
            <a:off x="0" y="0"/>
            <a:ext cx="9144000" cy="148500"/>
          </a:xfrm>
          <a:prstGeom prst="rect">
            <a:avLst/>
          </a:prstGeom>
          <a:solidFill>
            <a:srgbClr val="A9E1C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2" name="Google Shape;72;p2"/>
          <p:cNvGraphicFramePr/>
          <p:nvPr/>
        </p:nvGraphicFramePr>
        <p:xfrm>
          <a:off x="509925" y="141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{26CE806B-0F74-4759-872F-295B5B3697F2}</a:tableStyleId>
              </a:tblPr>
              <a:tblGrid>
                <a:gridCol w="3034625"/>
                <a:gridCol w="5089525"/>
              </a:tblGrid>
              <a:tr h="137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latin typeface="Barlow"/>
                          <a:ea typeface="Barlow"/>
                          <a:cs typeface="Barlow"/>
                          <a:sym typeface="Barlow"/>
                        </a:rPr>
                        <a:t>Step One: Empathize</a:t>
                      </a:r>
                      <a:endParaRPr b="1"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latin typeface="Barlow"/>
                          <a:ea typeface="Barlow"/>
                          <a:cs typeface="Barlow"/>
                          <a:sym typeface="Barlow"/>
                        </a:rPr>
                        <a:t>What BIG problem are you trying to solve? (Hint: the answer is in the Learning Challenge instructions!)</a:t>
                      </a:r>
                      <a:endParaRPr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Barlow"/>
                        <a:buChar char="●"/>
                      </a:pPr>
                      <a:r>
                        <a:t/>
                      </a:r>
                      <a:endParaRPr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91425" marB="91425" marR="91425" marL="91425"/>
                </a:tc>
              </a:tr>
              <a:tr h="137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latin typeface="Barlow"/>
                          <a:ea typeface="Barlow"/>
                          <a:cs typeface="Barlow"/>
                          <a:sym typeface="Barlow"/>
                        </a:rPr>
                        <a:t>Step Two: Define</a:t>
                      </a:r>
                      <a:endParaRPr b="1"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latin typeface="Barlow"/>
                          <a:ea typeface="Barlow"/>
                          <a:cs typeface="Barlow"/>
                          <a:sym typeface="Barlow"/>
                        </a:rPr>
                        <a:t>What SPECIFIC problem are you going to solve? (Hint: what type of waste will you upcycle? Why did you choose it?)</a:t>
                      </a:r>
                      <a:endParaRPr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Barlow"/>
                        <a:buChar char="●"/>
                      </a:pPr>
                      <a:r>
                        <a:t/>
                      </a:r>
                      <a:endParaRPr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91425" marB="91425" marR="91425" marL="91425"/>
                </a:tc>
              </a:tr>
              <a:tr h="160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latin typeface="Barlow"/>
                          <a:ea typeface="Barlow"/>
                          <a:cs typeface="Barlow"/>
                          <a:sym typeface="Barlow"/>
                        </a:rPr>
                        <a:t>Step Three: Ideate</a:t>
                      </a:r>
                      <a:endParaRPr b="1"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latin typeface="Barlow"/>
                          <a:ea typeface="Barlow"/>
                          <a:cs typeface="Barlow"/>
                          <a:sym typeface="Barlow"/>
                        </a:rPr>
                        <a:t>Write down 3 different ideas for how you could upcycle this piece of waste into something useful you could use again, or sell to someone else!</a:t>
                      </a:r>
                      <a:endParaRPr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Barlow"/>
                        <a:buChar char="●"/>
                      </a:pPr>
                      <a:r>
                        <a:t/>
                      </a:r>
                      <a:endParaRPr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73" name="Google Shape;73;p2"/>
          <p:cNvSpPr txBox="1"/>
          <p:nvPr>
            <p:ph idx="4294967295" type="subTitle"/>
          </p:nvPr>
        </p:nvSpPr>
        <p:spPr>
          <a:xfrm>
            <a:off x="394250" y="429700"/>
            <a:ext cx="49479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en" sz="2400" u="none" cap="none" strike="noStrike">
                <a:solidFill>
                  <a:srgbClr val="2A9D8F"/>
                </a:solidFill>
                <a:latin typeface="Barlow"/>
                <a:ea typeface="Barlow"/>
                <a:cs typeface="Barlow"/>
                <a:sym typeface="Barlow"/>
              </a:rPr>
              <a:t>Instructions</a:t>
            </a:r>
            <a:endParaRPr b="1" i="0" sz="2400" u="none" cap="none" strike="noStrike">
              <a:solidFill>
                <a:srgbClr val="2A9D8F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4" name="Google Shape;74;p2"/>
          <p:cNvSpPr txBox="1"/>
          <p:nvPr/>
        </p:nvSpPr>
        <p:spPr>
          <a:xfrm>
            <a:off x="379200" y="810700"/>
            <a:ext cx="6347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Write 2-3 bullet points for each of the steps below.</a:t>
            </a:r>
            <a:endParaRPr b="0" i="0" sz="1600" u="none" cap="none" strike="noStrike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"/>
          <p:cNvSpPr/>
          <p:nvPr/>
        </p:nvSpPr>
        <p:spPr>
          <a:xfrm>
            <a:off x="0" y="0"/>
            <a:ext cx="9144000" cy="148500"/>
          </a:xfrm>
          <a:prstGeom prst="rect">
            <a:avLst/>
          </a:prstGeom>
          <a:solidFill>
            <a:srgbClr val="A9E1C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0" name="Google Shape;80;p3"/>
          <p:cNvGraphicFramePr/>
          <p:nvPr/>
        </p:nvGraphicFramePr>
        <p:xfrm>
          <a:off x="509925" y="572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{26CE806B-0F74-4759-872F-295B5B3697F2}</a:tableStyleId>
              </a:tblPr>
              <a:tblGrid>
                <a:gridCol w="3034625"/>
                <a:gridCol w="5089525"/>
              </a:tblGrid>
              <a:tr h="3070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latin typeface="Barlow"/>
                          <a:ea typeface="Barlow"/>
                          <a:cs typeface="Barlow"/>
                          <a:sym typeface="Barlow"/>
                        </a:rPr>
                        <a:t>Step Four: Prototype</a:t>
                      </a:r>
                      <a:endParaRPr b="1"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latin typeface="Barlow"/>
                          <a:ea typeface="Barlow"/>
                          <a:cs typeface="Barlow"/>
                          <a:sym typeface="Barlow"/>
                        </a:rPr>
                        <a:t>Create a diagram of what your upcycled creation would look like. Draw a rough sketch on paper and upload a photo, or create a digital diagram using the Shapes feature!</a:t>
                      </a:r>
                      <a:endParaRPr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91425" marB="91425" marR="91425" marL="91425"/>
                </a:tc>
              </a:tr>
              <a:tr h="2112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" sz="1400" u="none" cap="none" strike="noStrike">
                          <a:latin typeface="Barlow"/>
                          <a:ea typeface="Barlow"/>
                          <a:cs typeface="Barlow"/>
                          <a:sym typeface="Barlow"/>
                        </a:rPr>
                        <a:t>Step Five: Test</a:t>
                      </a:r>
                      <a:endParaRPr b="1"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>
                          <a:latin typeface="Barlow"/>
                          <a:ea typeface="Barlow"/>
                          <a:cs typeface="Barlow"/>
                          <a:sym typeface="Barlow"/>
                        </a:rPr>
                        <a:t>You won’t be officially testing your creation, so instead, please write a persuasive paragraph (4-5 sentences) explaining why your idea is awesome, and why people should buy it. Bonus: come up with a fun name for your creation!</a:t>
                      </a:r>
                      <a:endParaRPr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Barlow"/>
                        <a:ea typeface="Barlow"/>
                        <a:cs typeface="Barlow"/>
                        <a:sym typeface="Barlow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